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1140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7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8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7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5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0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6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6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31934"/>
            <a:ext cx="12192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9600" dirty="0">
                <a:latin typeface="Gloucester MT Extra Condensed" panose="02030808020601010101" pitchFamily="18" charset="0"/>
              </a:rPr>
              <a:t>Optics Laboratory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2nd Grade - 1st Semester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2018/2019</a:t>
            </a:r>
          </a:p>
          <a:p>
            <a:endParaRPr lang="en-US" dirty="0">
              <a:latin typeface="Gloucester MT Extra Condensed" panose="02030808020601010101" pitchFamily="18" charset="0"/>
            </a:endParaRPr>
          </a:p>
          <a:p>
            <a:pPr algn="ctr"/>
            <a:r>
              <a:rPr lang="en-US" sz="3600" u="sng" dirty="0">
                <a:latin typeface="Gloucester MT Extra Condensed" panose="02030808020601010101" pitchFamily="18" charset="0"/>
              </a:rPr>
              <a:t>Instructors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Prof. Dr. Sabah Ibrahim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</a:t>
            </a:r>
            <a:r>
              <a:rPr lang="en-US" dirty="0" err="1">
                <a:latin typeface="Gloucester MT Extra Condensed" panose="02030808020601010101" pitchFamily="18" charset="0"/>
              </a:rPr>
              <a:t>Muhanned</a:t>
            </a:r>
            <a:r>
              <a:rPr lang="en-US" dirty="0">
                <a:latin typeface="Gloucester MT Extra Condensed" panose="02030808020601010101" pitchFamily="18" charset="0"/>
              </a:rPr>
              <a:t> Jamal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Najwa Ibrahim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92" y="602289"/>
            <a:ext cx="19177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341" y="754689"/>
            <a:ext cx="201506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029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Gloucester MT Extra Condensed" panose="02030808020601010101" pitchFamily="18" charset="0"/>
              </a:rPr>
              <a:t>Experiment Ten</a:t>
            </a:r>
            <a:br>
              <a:rPr lang="en-US" sz="4000" b="1" dirty="0" smtClean="0">
                <a:latin typeface="Gloucester MT Extra Condensed" panose="02030808020601010101" pitchFamily="18" charset="0"/>
              </a:rPr>
            </a:br>
            <a:r>
              <a:rPr lang="en-US" sz="4000" b="1" dirty="0">
                <a:latin typeface="Gloucester MT Extra Condensed" panose="02030808020601010101" pitchFamily="18" charset="0"/>
              </a:rPr>
              <a:t>Determination of focal lens by using matrix method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6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b="1" u="heavy" dirty="0" smtClean="0">
                <a:latin typeface="Gloucester MT Extra Condensed" panose="02030808020601010101" pitchFamily="18" charset="0"/>
              </a:rPr>
              <a:t>Apparatus:</a:t>
            </a:r>
          </a:p>
          <a:p>
            <a:pPr marL="0" lvl="0" indent="0">
              <a:buNone/>
            </a:pPr>
            <a:r>
              <a:rPr lang="en-US" sz="1800" dirty="0">
                <a:latin typeface="Gloucester MT Extra Condensed" panose="02030808020601010101" pitchFamily="18" charset="0"/>
              </a:rPr>
              <a:t>Optical bench, Convex Lens (+200 mm), Screen Paper grid pattern.</a:t>
            </a:r>
          </a:p>
          <a:p>
            <a:pPr marL="0" lvl="0" indent="0">
              <a:buNone/>
            </a:pPr>
            <a:r>
              <a:rPr lang="en-US" sz="2400" b="1" u="heavy" dirty="0" smtClean="0">
                <a:latin typeface="Gloucester MT Extra Condensed" panose="02030808020601010101" pitchFamily="18" charset="0"/>
              </a:rPr>
              <a:t>Theory</a:t>
            </a:r>
            <a:r>
              <a:rPr lang="en-US" sz="2400" b="1" u="heavy" dirty="0">
                <a:latin typeface="Gloucester MT Extra Condensed" panose="02030808020601010101" pitchFamily="18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800" dirty="0">
                <a:latin typeface="Gloucester MT Extra Condensed" panose="02030808020601010101" pitchFamily="18" charset="0"/>
              </a:rPr>
              <a:t>Ray transfer matrix analysis (also known as ABCD matrix analysis) is a type of </a:t>
            </a:r>
            <a:r>
              <a:rPr lang="en-US" sz="1800" dirty="0" smtClean="0">
                <a:latin typeface="Gloucester MT Extra Condensed" panose="02030808020601010101" pitchFamily="18" charset="0"/>
              </a:rPr>
              <a:t>ray tracing</a:t>
            </a:r>
            <a:r>
              <a:rPr lang="en-US" sz="1800" dirty="0">
                <a:latin typeface="Gloucester MT Extra Condensed" panose="02030808020601010101" pitchFamily="18" charset="0"/>
              </a:rPr>
              <a:t> technique used in the design of some </a:t>
            </a:r>
            <a:r>
              <a:rPr lang="en-US" sz="1800" dirty="0" smtClean="0">
                <a:latin typeface="Gloucester MT Extra Condensed" panose="02030808020601010101" pitchFamily="18" charset="0"/>
              </a:rPr>
              <a:t>optical systems</a:t>
            </a:r>
            <a:r>
              <a:rPr lang="en-US" sz="1800" dirty="0">
                <a:latin typeface="Gloucester MT Extra Condensed" panose="02030808020601010101" pitchFamily="18" charset="0"/>
              </a:rPr>
              <a:t>, particularly </a:t>
            </a:r>
            <a:r>
              <a:rPr lang="en-US" sz="1800" dirty="0" smtClean="0">
                <a:latin typeface="Gloucester MT Extra Condensed" panose="02030808020601010101" pitchFamily="18" charset="0"/>
              </a:rPr>
              <a:t>lasers. </a:t>
            </a:r>
            <a:r>
              <a:rPr lang="en-US" sz="1800" dirty="0">
                <a:latin typeface="Gloucester MT Extra Condensed" panose="02030808020601010101" pitchFamily="18" charset="0"/>
              </a:rPr>
              <a:t>It involves the construction of a ray transfer </a:t>
            </a:r>
            <a:r>
              <a:rPr lang="en-US" sz="1800" dirty="0" smtClean="0">
                <a:latin typeface="Gloucester MT Extra Condensed" panose="02030808020601010101" pitchFamily="18" charset="0"/>
              </a:rPr>
              <a:t>matrix</a:t>
            </a:r>
            <a:r>
              <a:rPr lang="en-US" sz="1800" dirty="0">
                <a:latin typeface="Gloucester MT Extra Condensed" panose="02030808020601010101" pitchFamily="18" charset="0"/>
              </a:rPr>
              <a:t> which describes the optical system; tracing of a light path through the system can then be performed by multiplying this matrix with a </a:t>
            </a:r>
            <a:r>
              <a:rPr lang="en-US" sz="1800" dirty="0" smtClean="0">
                <a:latin typeface="Gloucester MT Extra Condensed" panose="02030808020601010101" pitchFamily="18" charset="0"/>
              </a:rPr>
              <a:t>vector representing </a:t>
            </a:r>
            <a:r>
              <a:rPr lang="en-US" sz="1800" dirty="0">
                <a:latin typeface="Gloucester MT Extra Condensed" panose="02030808020601010101" pitchFamily="18" charset="0"/>
              </a:rPr>
              <a:t>the </a:t>
            </a:r>
            <a:r>
              <a:rPr lang="en-US" sz="1800" dirty="0" smtClean="0">
                <a:latin typeface="Gloucester MT Extra Condensed" panose="02030808020601010101" pitchFamily="18" charset="0"/>
              </a:rPr>
              <a:t>light ray.</a:t>
            </a:r>
            <a:endParaRPr lang="en-US" sz="1800" dirty="0">
              <a:latin typeface="Gloucester MT Extra Condensed" panose="02030808020601010101" pitchFamily="18" charset="0"/>
            </a:endParaRPr>
          </a:p>
        </p:txBody>
      </p:sp>
      <p:pic>
        <p:nvPicPr>
          <p:cNvPr id="7" name="Picture 6" descr="C:\Users\lenovo pc\Desktop\New Microsoft PowerPoint Presentation 7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87" y="4539175"/>
            <a:ext cx="3497580" cy="17449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2462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53</Words>
  <Application>Microsoft Office PowerPoint</Application>
  <PresentationFormat>Custom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Experiment Ten Determination of focal lens by using matrix method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Najwa Almusawy</dc:creator>
  <cp:lastModifiedBy>Nada</cp:lastModifiedBy>
  <cp:revision>21</cp:revision>
  <dcterms:created xsi:type="dcterms:W3CDTF">2018-12-01T12:17:18Z</dcterms:created>
  <dcterms:modified xsi:type="dcterms:W3CDTF">2018-12-04T18:07:18Z</dcterms:modified>
</cp:coreProperties>
</file>